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709A"/>
    <a:srgbClr val="4C6C94"/>
    <a:srgbClr val="B75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5544" y="-1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1D614-506B-8E4F-B4D2-752BDBA80D1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85897-F44D-534D-B5BD-EA4F3432C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32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FF9BA-EB38-F14C-B98B-7221A1BAF832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2FFBF-1933-4742-9EA3-3F4DE00B8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92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FFBF-1933-4742-9EA3-3F4DE00B8B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45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4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77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81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70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76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2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23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25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60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16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62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076E-3962-B346-A983-5BDDDBC867D5}" type="datetimeFigureOut">
              <a:rPr kumimoji="1" lang="ja-JP" altLang="en-US" smtClean="0"/>
              <a:t>17/05/31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73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図 132" descr="背景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" y="-11547"/>
            <a:ext cx="7073608" cy="9924126"/>
          </a:xfrm>
          <a:prstGeom prst="rect">
            <a:avLst/>
          </a:prstGeom>
        </p:spPr>
      </p:pic>
      <p:pic>
        <p:nvPicPr>
          <p:cNvPr id="6" name="図 5" descr="タイトル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5" y="250539"/>
            <a:ext cx="6249410" cy="8607153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824338" y="1415873"/>
            <a:ext cx="52093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主催 ： 日本高血圧協会・日本高血圧学会　 協賛 ： オムロンヘルスケア（株）</a:t>
            </a:r>
            <a:endParaRPr lang="ja-JP" altLang="en-US" sz="1000" dirty="0">
              <a:latin typeface="A P-OTF 凸版文久見出明 Std EB"/>
              <a:ea typeface="A P-OTF 凸版文久見出明 Std EB"/>
              <a:cs typeface="A P-OTF 凸版文久見出明 Std EB"/>
            </a:endParaRPr>
          </a:p>
        </p:txBody>
      </p:sp>
      <p:grpSp>
        <p:nvGrpSpPr>
          <p:cNvPr id="40" name="図形グループ 39"/>
          <p:cNvGrpSpPr/>
          <p:nvPr/>
        </p:nvGrpSpPr>
        <p:grpSpPr>
          <a:xfrm>
            <a:off x="5132605" y="1749548"/>
            <a:ext cx="400236" cy="932945"/>
            <a:chOff x="5132605" y="1749548"/>
            <a:chExt cx="400236" cy="932945"/>
          </a:xfrm>
        </p:grpSpPr>
        <p:pic>
          <p:nvPicPr>
            <p:cNvPr id="7" name="図 6" descr="パーツ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2605" y="1749548"/>
              <a:ext cx="400236" cy="932945"/>
            </a:xfrm>
            <a:prstGeom prst="rect">
              <a:avLst/>
            </a:prstGeom>
          </p:spPr>
        </p:pic>
        <p:sp>
          <p:nvSpPr>
            <p:cNvPr id="19" name="正方形/長方形 18"/>
            <p:cNvSpPr/>
            <p:nvPr/>
          </p:nvSpPr>
          <p:spPr>
            <a:xfrm>
              <a:off x="5187715" y="1871381"/>
              <a:ext cx="323165" cy="67350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solidFill>
                    <a:schemeClr val="bg1"/>
                  </a:solidFill>
                  <a:latin typeface="FOT-スーラ Pro M"/>
                  <a:ea typeface="FOT-スーラ Pro M"/>
                  <a:cs typeface="FOT-スーラ Pro M"/>
                </a:rPr>
                <a:t>最優秀作品</a:t>
              </a:r>
              <a:endParaRPr lang="ja-JP" altLang="en-US" sz="900" dirty="0">
                <a:solidFill>
                  <a:schemeClr val="bg1"/>
                </a:solidFill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4732369" y="1749548"/>
            <a:ext cx="400236" cy="932945"/>
            <a:chOff x="4732369" y="1749548"/>
            <a:chExt cx="400236" cy="932945"/>
          </a:xfrm>
        </p:grpSpPr>
        <p:pic>
          <p:nvPicPr>
            <p:cNvPr id="10" name="図 9" descr="パーツ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369" y="1749548"/>
              <a:ext cx="400236" cy="932945"/>
            </a:xfrm>
            <a:prstGeom prst="rect">
              <a:avLst/>
            </a:prstGeom>
          </p:spPr>
        </p:pic>
        <p:sp>
          <p:nvSpPr>
            <p:cNvPr id="22" name="正方形/長方形 21"/>
            <p:cNvSpPr/>
            <p:nvPr/>
          </p:nvSpPr>
          <p:spPr>
            <a:xfrm>
              <a:off x="4778840" y="1809761"/>
              <a:ext cx="323165" cy="673500"/>
            </a:xfrm>
            <a:prstGeom prst="rect">
              <a:avLst/>
            </a:prstGeom>
          </p:spPr>
          <p:txBody>
            <a:bodyPr vert="eaVert" wrap="none">
              <a:normAutofit/>
            </a:bodyPr>
            <a:lstStyle/>
            <a:p>
              <a:pPr algn="just"/>
              <a:r>
                <a:rPr lang="ja-JP" altLang="en-US" sz="700" dirty="0" smtClean="0">
                  <a:solidFill>
                    <a:schemeClr val="bg1"/>
                  </a:solidFill>
                  <a:latin typeface="FOT-スーラ Pro M"/>
                  <a:ea typeface="FOT-スーラ Pro M"/>
                  <a:cs typeface="FOT-スーラ Pro M"/>
                </a:rPr>
                <a:t>日本高血圧学会賞</a:t>
              </a:r>
              <a:endParaRPr lang="ja-JP" altLang="en-US" sz="700" dirty="0">
                <a:solidFill>
                  <a:schemeClr val="bg1"/>
                </a:solidFill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4351673" y="1749548"/>
            <a:ext cx="400236" cy="932945"/>
            <a:chOff x="4351673" y="1749548"/>
            <a:chExt cx="400236" cy="932945"/>
          </a:xfrm>
        </p:grpSpPr>
        <p:pic>
          <p:nvPicPr>
            <p:cNvPr id="11" name="図 10" descr="パーツ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673" y="1749548"/>
              <a:ext cx="400236" cy="932945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4404104" y="1809305"/>
              <a:ext cx="323165" cy="79765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solidFill>
                    <a:schemeClr val="bg1"/>
                  </a:solidFill>
                  <a:latin typeface="FOT-スーラ Pro M"/>
                  <a:ea typeface="FOT-スーラ Pro M"/>
                  <a:cs typeface="FOT-スーラ Pro M"/>
                </a:rPr>
                <a:t>審査員特別賞</a:t>
              </a:r>
              <a:endParaRPr lang="ja-JP" altLang="en-US" sz="900" dirty="0">
                <a:solidFill>
                  <a:schemeClr val="bg1"/>
                </a:solidFill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3" name="図形グループ 42"/>
          <p:cNvGrpSpPr/>
          <p:nvPr/>
        </p:nvGrpSpPr>
        <p:grpSpPr>
          <a:xfrm>
            <a:off x="3888168" y="1749548"/>
            <a:ext cx="400236" cy="932945"/>
            <a:chOff x="3888168" y="1749548"/>
            <a:chExt cx="400236" cy="932945"/>
          </a:xfrm>
        </p:grpSpPr>
        <p:pic>
          <p:nvPicPr>
            <p:cNvPr id="8" name="図 7" descr="パーツ-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8168" y="1749548"/>
              <a:ext cx="400236" cy="932945"/>
            </a:xfrm>
            <a:prstGeom prst="rect">
              <a:avLst/>
            </a:prstGeom>
          </p:spPr>
        </p:pic>
        <p:sp>
          <p:nvSpPr>
            <p:cNvPr id="24" name="正方形/長方形 23"/>
            <p:cNvSpPr/>
            <p:nvPr/>
          </p:nvSpPr>
          <p:spPr>
            <a:xfrm>
              <a:off x="3939168" y="1982428"/>
              <a:ext cx="323165" cy="45140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latin typeface="FOT-スーラ Pro M"/>
                  <a:ea typeface="FOT-スーラ Pro M"/>
                  <a:cs typeface="FOT-スーラ Pro M"/>
                </a:rPr>
                <a:t>優秀賞</a:t>
              </a:r>
              <a:endParaRPr lang="ja-JP" altLang="en-US" sz="900" dirty="0"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2133614" y="1749548"/>
            <a:ext cx="400236" cy="932945"/>
            <a:chOff x="2133614" y="1749548"/>
            <a:chExt cx="400236" cy="932945"/>
          </a:xfrm>
        </p:grpSpPr>
        <p:pic>
          <p:nvPicPr>
            <p:cNvPr id="12" name="図 11" descr="パーツ-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14" y="1749548"/>
              <a:ext cx="400236" cy="932945"/>
            </a:xfrm>
            <a:prstGeom prst="rect">
              <a:avLst/>
            </a:prstGeom>
          </p:spPr>
        </p:pic>
        <p:sp>
          <p:nvSpPr>
            <p:cNvPr id="27" name="正方形/長方形 26"/>
            <p:cNvSpPr/>
            <p:nvPr/>
          </p:nvSpPr>
          <p:spPr>
            <a:xfrm>
              <a:off x="2182769" y="1982428"/>
              <a:ext cx="323165" cy="45140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latin typeface="FOT-スーラ Pro M"/>
                  <a:ea typeface="FOT-スーラ Pro M"/>
                  <a:cs typeface="FOT-スーラ Pro M"/>
                </a:rPr>
                <a:t>入　選</a:t>
              </a:r>
              <a:endParaRPr lang="ja-JP" altLang="en-US" sz="900" dirty="0"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7" name="図形グループ 46"/>
          <p:cNvGrpSpPr/>
          <p:nvPr/>
        </p:nvGrpSpPr>
        <p:grpSpPr>
          <a:xfrm>
            <a:off x="4727269" y="5722051"/>
            <a:ext cx="400236" cy="932945"/>
            <a:chOff x="4727269" y="5722051"/>
            <a:chExt cx="400236" cy="932945"/>
          </a:xfrm>
        </p:grpSpPr>
        <p:pic>
          <p:nvPicPr>
            <p:cNvPr id="15" name="図 14" descr="パーツ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269" y="5722051"/>
              <a:ext cx="400236" cy="932945"/>
            </a:xfrm>
            <a:prstGeom prst="rect">
              <a:avLst/>
            </a:prstGeom>
          </p:spPr>
        </p:pic>
        <p:sp>
          <p:nvSpPr>
            <p:cNvPr id="29" name="正方形/長方形 28"/>
            <p:cNvSpPr/>
            <p:nvPr/>
          </p:nvSpPr>
          <p:spPr>
            <a:xfrm>
              <a:off x="4778840" y="5790887"/>
              <a:ext cx="323165" cy="673500"/>
            </a:xfrm>
            <a:prstGeom prst="rect">
              <a:avLst/>
            </a:prstGeom>
          </p:spPr>
          <p:txBody>
            <a:bodyPr vert="eaVert" wrap="none">
              <a:normAutofit/>
            </a:bodyPr>
            <a:lstStyle/>
            <a:p>
              <a:pPr algn="just"/>
              <a:r>
                <a:rPr lang="ja-JP" altLang="en-US" sz="700" dirty="0" smtClean="0">
                  <a:solidFill>
                    <a:schemeClr val="bg1"/>
                  </a:solidFill>
                  <a:latin typeface="FOT-スーラ Pro M"/>
                  <a:ea typeface="FOT-スーラ Pro M"/>
                  <a:cs typeface="FOT-スーラ Pro M"/>
                </a:rPr>
                <a:t>日本高血圧協会賞</a:t>
              </a:r>
              <a:endParaRPr lang="ja-JP" altLang="en-US" sz="700" dirty="0">
                <a:solidFill>
                  <a:schemeClr val="bg1"/>
                </a:solidFill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4346573" y="5722051"/>
            <a:ext cx="400236" cy="932945"/>
            <a:chOff x="4346573" y="5722051"/>
            <a:chExt cx="400236" cy="932945"/>
          </a:xfrm>
        </p:grpSpPr>
        <p:pic>
          <p:nvPicPr>
            <p:cNvPr id="16" name="図 15" descr="パーツ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573" y="5722051"/>
              <a:ext cx="400236" cy="932945"/>
            </a:xfrm>
            <a:prstGeom prst="rect">
              <a:avLst/>
            </a:prstGeom>
          </p:spPr>
        </p:pic>
        <p:sp>
          <p:nvSpPr>
            <p:cNvPr id="30" name="正方形/長方形 29"/>
            <p:cNvSpPr/>
            <p:nvPr/>
          </p:nvSpPr>
          <p:spPr>
            <a:xfrm>
              <a:off x="4404104" y="5790431"/>
              <a:ext cx="323165" cy="79765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solidFill>
                    <a:schemeClr val="bg1"/>
                  </a:solidFill>
                  <a:latin typeface="FOT-スーラ Pro M"/>
                  <a:ea typeface="FOT-スーラ Pro M"/>
                  <a:cs typeface="FOT-スーラ Pro M"/>
                </a:rPr>
                <a:t>審査員特別賞</a:t>
              </a:r>
              <a:endParaRPr lang="ja-JP" altLang="en-US" sz="900" dirty="0">
                <a:solidFill>
                  <a:schemeClr val="bg1"/>
                </a:solidFill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9" name="図形グループ 48"/>
          <p:cNvGrpSpPr/>
          <p:nvPr/>
        </p:nvGrpSpPr>
        <p:grpSpPr>
          <a:xfrm>
            <a:off x="3883068" y="5722051"/>
            <a:ext cx="400236" cy="932945"/>
            <a:chOff x="3883068" y="5722051"/>
            <a:chExt cx="400236" cy="932945"/>
          </a:xfrm>
        </p:grpSpPr>
        <p:pic>
          <p:nvPicPr>
            <p:cNvPr id="14" name="図 13" descr="パーツ-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068" y="5722051"/>
              <a:ext cx="400236" cy="932945"/>
            </a:xfrm>
            <a:prstGeom prst="rect">
              <a:avLst/>
            </a:prstGeom>
          </p:spPr>
        </p:pic>
        <p:sp>
          <p:nvSpPr>
            <p:cNvPr id="31" name="正方形/長方形 30"/>
            <p:cNvSpPr/>
            <p:nvPr/>
          </p:nvSpPr>
          <p:spPr>
            <a:xfrm>
              <a:off x="3939168" y="5963554"/>
              <a:ext cx="323165" cy="45140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latin typeface="FOT-スーラ Pro M"/>
                  <a:ea typeface="FOT-スーラ Pro M"/>
                  <a:cs typeface="FOT-スーラ Pro M"/>
                </a:rPr>
                <a:t>優秀賞</a:t>
              </a:r>
              <a:endParaRPr lang="ja-JP" altLang="en-US" sz="900" dirty="0"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2460034" y="5722051"/>
            <a:ext cx="400236" cy="932945"/>
            <a:chOff x="2460034" y="5722051"/>
            <a:chExt cx="400236" cy="932945"/>
          </a:xfrm>
        </p:grpSpPr>
        <p:pic>
          <p:nvPicPr>
            <p:cNvPr id="17" name="図 16" descr="パーツ-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034" y="5722051"/>
              <a:ext cx="400236" cy="932945"/>
            </a:xfrm>
            <a:prstGeom prst="rect">
              <a:avLst/>
            </a:prstGeom>
          </p:spPr>
        </p:pic>
        <p:sp>
          <p:nvSpPr>
            <p:cNvPr id="32" name="正方形/長方形 31"/>
            <p:cNvSpPr/>
            <p:nvPr/>
          </p:nvSpPr>
          <p:spPr>
            <a:xfrm>
              <a:off x="2511034" y="5963554"/>
              <a:ext cx="323165" cy="45140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latin typeface="FOT-スーラ Pro M"/>
                  <a:ea typeface="FOT-スーラ Pro M"/>
                  <a:cs typeface="FOT-スーラ Pro M"/>
                </a:rPr>
                <a:t>入　選</a:t>
              </a:r>
              <a:endParaRPr lang="ja-JP" altLang="en-US" sz="900" dirty="0"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5127505" y="5722051"/>
            <a:ext cx="400236" cy="932945"/>
            <a:chOff x="5127505" y="5722051"/>
            <a:chExt cx="400236" cy="932945"/>
          </a:xfrm>
        </p:grpSpPr>
        <p:pic>
          <p:nvPicPr>
            <p:cNvPr id="13" name="図 12" descr="パーツ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505" y="5722051"/>
              <a:ext cx="400236" cy="932945"/>
            </a:xfrm>
            <a:prstGeom prst="rect">
              <a:avLst/>
            </a:prstGeom>
          </p:spPr>
        </p:pic>
        <p:sp>
          <p:nvSpPr>
            <p:cNvPr id="33" name="正方形/長方形 32"/>
            <p:cNvSpPr/>
            <p:nvPr/>
          </p:nvSpPr>
          <p:spPr>
            <a:xfrm>
              <a:off x="5187715" y="5849592"/>
              <a:ext cx="323165" cy="67350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solidFill>
                    <a:schemeClr val="bg1"/>
                  </a:solidFill>
                  <a:latin typeface="FOT-スーラ Pro M"/>
                  <a:ea typeface="FOT-スーラ Pro M"/>
                  <a:cs typeface="FOT-スーラ Pro M"/>
                </a:rPr>
                <a:t>最優秀作品</a:t>
              </a:r>
              <a:endParaRPr lang="ja-JP" altLang="en-US" sz="900" dirty="0">
                <a:solidFill>
                  <a:schemeClr val="bg1"/>
                </a:solidFill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515198" y="5722051"/>
            <a:ext cx="400236" cy="932945"/>
            <a:chOff x="515198" y="5722051"/>
            <a:chExt cx="400236" cy="932945"/>
          </a:xfrm>
        </p:grpSpPr>
        <p:pic>
          <p:nvPicPr>
            <p:cNvPr id="9" name="図 8" descr="パーツ-0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98" y="5722051"/>
              <a:ext cx="400236" cy="932945"/>
            </a:xfrm>
            <a:prstGeom prst="rect">
              <a:avLst/>
            </a:prstGeom>
          </p:spPr>
        </p:pic>
        <p:sp>
          <p:nvSpPr>
            <p:cNvPr id="34" name="正方形/長方形 33"/>
            <p:cNvSpPr/>
            <p:nvPr/>
          </p:nvSpPr>
          <p:spPr>
            <a:xfrm>
              <a:off x="566836" y="5845223"/>
              <a:ext cx="323165" cy="68223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solidFill>
                    <a:srgbClr val="000000"/>
                  </a:solidFill>
                  <a:latin typeface="FOT-スーラ Pro M"/>
                  <a:ea typeface="FOT-スーラ Pro M"/>
                  <a:cs typeface="FOT-スーラ Pro M"/>
                </a:rPr>
                <a:t>特別奨励賞</a:t>
              </a:r>
              <a:endParaRPr lang="ja-JP" altLang="en-US" sz="900" dirty="0">
                <a:solidFill>
                  <a:srgbClr val="000000"/>
                </a:solidFill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5174027" y="2641693"/>
            <a:ext cx="353943" cy="195041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1100" dirty="0" smtClean="0">
                <a:solidFill>
                  <a:srgbClr val="B75047"/>
                </a:solidFill>
                <a:latin typeface="ＭＳ Ｐゴシック"/>
                <a:ea typeface="ＭＳ Ｐゴシック"/>
                <a:cs typeface="ＭＳ Ｐゴシック"/>
              </a:rPr>
              <a:t>手相より　血圧計で　知る未来</a:t>
            </a:r>
            <a:endParaRPr lang="ja-JP" altLang="en-US" sz="1100" dirty="0">
              <a:solidFill>
                <a:srgbClr val="B75047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766134" y="2641693"/>
            <a:ext cx="338554" cy="2233945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r>
              <a:rPr lang="ja-JP" altLang="en-US" sz="1000" dirty="0" smtClean="0">
                <a:solidFill>
                  <a:srgbClr val="B75047"/>
                </a:solidFill>
                <a:latin typeface="ＭＳ Ｐゴシック"/>
                <a:ea typeface="ＭＳ Ｐゴシック"/>
                <a:cs typeface="ＭＳ Ｐゴシック"/>
              </a:rPr>
              <a:t>暮らし変え　今日から血圧ファ</a:t>
            </a:r>
            <a:r>
              <a:rPr lang="ja-JP" altLang="en-US" sz="1000" dirty="0" smtClean="0">
                <a:solidFill>
                  <a:srgbClr val="B75047"/>
                </a:solidFill>
                <a:latin typeface="ＭＳ Ｐゴシック"/>
                <a:ea typeface="ＭＳ Ｐゴシック"/>
                <a:cs typeface="ＭＳ Ｐゴシック"/>
              </a:rPr>
              <a:t>ー</a:t>
            </a:r>
            <a:r>
              <a:rPr lang="ja-JP" altLang="en-US" sz="1000" dirty="0" smtClean="0">
                <a:solidFill>
                  <a:srgbClr val="B75047"/>
                </a:solidFill>
                <a:latin typeface="ＭＳ Ｐゴシック"/>
                <a:ea typeface="ＭＳ Ｐゴシック"/>
                <a:cs typeface="ＭＳ Ｐゴシック"/>
              </a:rPr>
              <a:t>ストに</a:t>
            </a:r>
            <a:endParaRPr lang="ja-JP" altLang="en-US" sz="1000" dirty="0">
              <a:solidFill>
                <a:srgbClr val="B75047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373326" y="2641693"/>
            <a:ext cx="353943" cy="209533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1100" dirty="0">
                <a:solidFill>
                  <a:srgbClr val="B75047"/>
                </a:solidFill>
                <a:latin typeface="ＭＳ Ｐゴシック"/>
                <a:cs typeface="ＭＳ Ｐゴシック"/>
              </a:rPr>
              <a:t>うす味が　四季折々を　際立たせ</a:t>
            </a:r>
            <a:endParaRPr lang="ja-JP" altLang="en-US" sz="1100" dirty="0">
              <a:solidFill>
                <a:srgbClr val="B75047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921408" y="2641693"/>
            <a:ext cx="323165" cy="163241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薄味が　おふくろの味　子へ孫へ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609562" y="2641693"/>
            <a:ext cx="323165" cy="215269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「うすいなあ」　創意工夫で　「うまいなあ」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286397" y="2641693"/>
            <a:ext cx="323165" cy="150392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共白髪　願う長寿の　塩加減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963232" y="2641693"/>
            <a:ext cx="323165" cy="182357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白旗は　上げず　血圧下げましょう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640067" y="2641693"/>
            <a:ext cx="323165" cy="169533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塩を舐め　高血圧も　舐めていた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171567" y="2641693"/>
            <a:ext cx="323165" cy="169533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血圧を  気にして歩き  友増える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850086" y="2641693"/>
            <a:ext cx="323165" cy="14901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薄味が　健康寿命の　隠し味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525758" y="2641693"/>
            <a:ext cx="323165" cy="146450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百歳へ　血圧計で　舵を取る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1197493" y="2641693"/>
            <a:ext cx="323165" cy="218355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かけすぎよ　それじゃほんとの　やまいダレ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880193" y="2641693"/>
            <a:ext cx="323165" cy="169533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和の国の　旨味活かして　減塩食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556636" y="2641693"/>
            <a:ext cx="323165" cy="160581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減塩で　会釈程度に　さす醤油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179076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松永 智文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4781523" y="4855238"/>
            <a:ext cx="323165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友野 美佐子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4393904" y="4855238"/>
            <a:ext cx="323165" cy="4770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字引 章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3929539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鬼平 一雄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3600480" y="4855238"/>
            <a:ext cx="323165" cy="4770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筒井 実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3286397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冨野 泰啓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2963232" y="4855238"/>
            <a:ext cx="323165" cy="70052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野井 さくら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2640067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谷内口 輝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2169885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音無 知展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844304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内藤 保幸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521658" y="4855238"/>
            <a:ext cx="323165" cy="4770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中川 潔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1196167" y="4855238"/>
            <a:ext cx="323165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簸川角 剛志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878102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渡辺 美香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560590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松永 智文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5164984" y="6613585"/>
            <a:ext cx="338554" cy="217573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1000" dirty="0">
                <a:solidFill>
                  <a:srgbClr val="4E709A"/>
                </a:solidFill>
                <a:latin typeface="ＭＳ Ｐゴシック"/>
                <a:cs typeface="ＭＳ Ｐゴシック"/>
              </a:rPr>
              <a:t>うんいいね　家族でシェアする　血圧計</a:t>
            </a:r>
            <a:endParaRPr lang="ja-JP" altLang="en-US" sz="1000" dirty="0">
              <a:solidFill>
                <a:srgbClr val="4E709A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4774808" y="6613585"/>
            <a:ext cx="353943" cy="2190664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r>
              <a:rPr lang="ja-JP" altLang="en-US" sz="1100" dirty="0">
                <a:solidFill>
                  <a:srgbClr val="4E709A"/>
                </a:solidFill>
                <a:latin typeface="ＭＳ Ｐゴシック"/>
                <a:cs typeface="ＭＳ Ｐゴシック"/>
              </a:rPr>
              <a:t>高血圧　下げるあなたに　金メダル</a:t>
            </a:r>
            <a:endParaRPr lang="ja-JP" altLang="en-US" sz="1100" dirty="0">
              <a:solidFill>
                <a:srgbClr val="4E709A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4364194" y="6613585"/>
            <a:ext cx="353943" cy="167655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1100" dirty="0" smtClean="0">
                <a:solidFill>
                  <a:srgbClr val="4E709A"/>
                </a:solidFill>
                <a:latin typeface="ＭＳ Ｐゴシック"/>
                <a:cs typeface="ＭＳ Ｐゴシック"/>
              </a:rPr>
              <a:t>毎朝の　血圧測定　新習慣</a:t>
            </a:r>
            <a:endParaRPr lang="ja-JP" altLang="en-US" sz="1100" dirty="0">
              <a:solidFill>
                <a:srgbClr val="4E709A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3912276" y="6613585"/>
            <a:ext cx="323165" cy="160556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減塩は　健康長寿のパスポート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3600430" y="6613585"/>
            <a:ext cx="323165" cy="159274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血圧に　万病の元　かくれんぼ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3277265" y="6613585"/>
            <a:ext cx="323165" cy="209288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してますか？上げぬ努力と　下げる工夫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2954100" y="6613585"/>
            <a:ext cx="323165" cy="152862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測るのが　血圧治療の第一歩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2511034" y="6613585"/>
            <a:ext cx="323165" cy="146605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高血圧  隠れて怖い  合併症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2162435" y="6613585"/>
            <a:ext cx="323165" cy="160942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血圧は　健康みちびく　羅針盤　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1840954" y="6613585"/>
            <a:ext cx="323165" cy="169533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毎日の　ホームドクター　血圧計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1516626" y="6613585"/>
            <a:ext cx="323165" cy="186204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ＨＥＬＬＯ減塩　ＧＯＯＤＢＹＥ高血圧　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1188361" y="6613585"/>
            <a:ext cx="323165" cy="183008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かたわらに　血圧計の　ある暮らし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871061" y="6613585"/>
            <a:ext cx="323165" cy="158733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深めたい、血圧とのイイ関係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♡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547504" y="6613585"/>
            <a:ext cx="323165" cy="243221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岐阜県立八百津高等学校　平成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28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年度２年２組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5169944" y="8827130"/>
            <a:ext cx="323165" cy="4770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板垣 宏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4772391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磯脇 博志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4384772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志賀 有麻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3920407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高橋 善雄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3591348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高橋 涼子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3277265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安藤 英房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2954100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山下 修身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2511034" y="8827130"/>
            <a:ext cx="323165" cy="4770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寒田 剛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2160753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齋藤 恒義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1835172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西村 芳和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1512526" y="8827130"/>
            <a:ext cx="323165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西山 陽一朗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1187035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矢沢 孝義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868970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丸山 朋夫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8324263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192</Words>
  <Application>Microsoft Macintosh PowerPoint</Application>
  <PresentationFormat>A4 210x297 mm</PresentationFormat>
  <Paragraphs>68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玉島 活版所</dc:creator>
  <cp:lastModifiedBy>玉島 活版所</cp:lastModifiedBy>
  <cp:revision>8</cp:revision>
  <dcterms:created xsi:type="dcterms:W3CDTF">2017-05-31T07:58:01Z</dcterms:created>
  <dcterms:modified xsi:type="dcterms:W3CDTF">2017-05-31T09:11:58Z</dcterms:modified>
</cp:coreProperties>
</file>